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337" r:id="rId10"/>
    <p:sldId id="336" r:id="rId11"/>
    <p:sldId id="680" r:id="rId12"/>
    <p:sldId id="267" r:id="rId13"/>
    <p:sldId id="270" r:id="rId14"/>
    <p:sldId id="314" r:id="rId15"/>
    <p:sldId id="268" r:id="rId16"/>
    <p:sldId id="290" r:id="rId17"/>
    <p:sldId id="305" r:id="rId18"/>
    <p:sldId id="289" r:id="rId19"/>
    <p:sldId id="313" r:id="rId20"/>
    <p:sldId id="263" r:id="rId21"/>
    <p:sldId id="266" r:id="rId22"/>
    <p:sldId id="304" r:id="rId23"/>
    <p:sldId id="272" r:id="rId24"/>
    <p:sldId id="275" r:id="rId25"/>
    <p:sldId id="327" r:id="rId26"/>
    <p:sldId id="273" r:id="rId27"/>
    <p:sldId id="292" r:id="rId28"/>
    <p:sldId id="330" r:id="rId29"/>
    <p:sldId id="285" r:id="rId30"/>
    <p:sldId id="329" r:id="rId31"/>
    <p:sldId id="318" r:id="rId32"/>
    <p:sldId id="328" r:id="rId33"/>
    <p:sldId id="319" r:id="rId34"/>
    <p:sldId id="320" r:id="rId35"/>
    <p:sldId id="325" r:id="rId36"/>
    <p:sldId id="323" r:id="rId37"/>
    <p:sldId id="331" r:id="rId38"/>
    <p:sldId id="281" r:id="rId39"/>
    <p:sldId id="287" r:id="rId40"/>
    <p:sldId id="288" r:id="rId4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94"/>
  </p:normalViewPr>
  <p:slideViewPr>
    <p:cSldViewPr snapToGrid="0">
      <p:cViewPr varScale="1">
        <p:scale>
          <a:sx n="93" d="100"/>
          <a:sy n="93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01/12/2024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40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12.01.2024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12.01.2024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12.01.2024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12.01.2024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12.01.2024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udlbook.github.io/udlbook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1.png"/><Relationship Id="rId4" Type="http://schemas.openxmlformats.org/officeDocument/2006/relationships/hyperlink" Target="https://lilianweng.github.io/posts/2018-10-13-flow-model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503.0358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006.1123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lianweng.github.io/posts/2018-08-12-vae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rxiv.org/abs/2212.09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112.1075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411.1784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5.05233" TargetMode="External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hyperlink" Target="https://huggingface.co/CompVis/stable-diffusion" TargetMode="External"/><Relationship Id="rId7" Type="http://schemas.openxmlformats.org/officeDocument/2006/relationships/hyperlink" Target="https://arxiv.org/abs/2209.14792" TargetMode="External"/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301.02111" TargetMode="External"/><Relationship Id="rId11" Type="http://schemas.openxmlformats.org/officeDocument/2006/relationships/hyperlink" Target="https://beta.dreamstudio.ai/dream" TargetMode="External"/><Relationship Id="rId5" Type="http://schemas.openxmlformats.org/officeDocument/2006/relationships/hyperlink" Target="https://www.midjourney.com/" TargetMode="External"/><Relationship Id="rId10" Type="http://schemas.openxmlformats.org/officeDocument/2006/relationships/hyperlink" Target="https://arxiv.org/abs/2112.10741" TargetMode="External"/><Relationship Id="rId4" Type="http://schemas.openxmlformats.org/officeDocument/2006/relationships/hyperlink" Target="https://imagen.research.google/" TargetMode="External"/><Relationship Id="rId9" Type="http://schemas.openxmlformats.org/officeDocument/2006/relationships/image" Target="../media/image4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9257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12.10752" TargetMode="External"/><Relationship Id="rId5" Type="http://schemas.openxmlformats.org/officeDocument/2006/relationships/hyperlink" Target="https://arxiv.org/abs/2006.11239" TargetMode="External"/><Relationship Id="rId4" Type="http://schemas.openxmlformats.org/officeDocument/2006/relationships/hyperlink" Target="https://arxiv.org/abs/1406.266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7" Type="http://schemas.openxmlformats.org/officeDocument/2006/relationships/image" Target="../media/image4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04B2-F3F0-B6DD-68F7-5C1B1333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Synthesis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6F9F0-03FD-05E4-6517-B80089AA1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22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idea: generate new images as variations of training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condition generation on text prompts: text-to-image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trade-off between diversity and fidelity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SOTA: (guided) 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D65202-B2A5-81F9-BBBF-C400C047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35E83-81C8-D284-AE7E-2D86F9AD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50" y="681037"/>
            <a:ext cx="4571250" cy="56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EB74B-E4A9-72DD-5F67-F269AFAB4481}"/>
              </a:ext>
            </a:extLst>
          </p:cNvPr>
          <p:cNvSpPr txBox="1"/>
          <p:nvPr/>
        </p:nvSpPr>
        <p:spPr>
          <a:xfrm>
            <a:off x="7547777" y="244237"/>
            <a:ext cx="243906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dirty="0"/>
              <a:t>example: DALL-E 2</a:t>
            </a:r>
          </a:p>
        </p:txBody>
      </p:sp>
    </p:spTree>
    <p:extLst>
      <p:ext uri="{BB962C8B-B14F-4D97-AF65-F5344CB8AC3E}">
        <p14:creationId xmlns:p14="http://schemas.microsoft.com/office/powerpoint/2010/main" val="250425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23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7185588" y="6372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7E615-F5A5-9C6D-2238-4671A032E1D6}"/>
              </a:ext>
            </a:extLst>
          </p:cNvPr>
          <p:cNvSpPr txBox="1"/>
          <p:nvPr/>
        </p:nvSpPr>
        <p:spPr>
          <a:xfrm>
            <a:off x="8098977" y="1742461"/>
            <a:ext cx="3254823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two neural networks playing a zero-sum game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learn variational distribution (not just replicating inputs)</a:t>
            </a:r>
          </a:p>
          <a:p>
            <a:endParaRPr lang="en-GB" sz="2500" dirty="0"/>
          </a:p>
          <a:p>
            <a:r>
              <a:rPr lang="en-GB" sz="2000" dirty="0"/>
              <a:t>more complex distributions by applying change-of-variable technique (need for specialized architecture)</a:t>
            </a:r>
          </a:p>
          <a:p>
            <a:endParaRPr lang="en-GB" sz="2000" dirty="0"/>
          </a:p>
          <a:p>
            <a:r>
              <a:rPr lang="en-GB" sz="2000" dirty="0"/>
              <a:t>chain of denoising autoencoders</a:t>
            </a:r>
          </a:p>
        </p:txBody>
      </p:sp>
    </p:spTree>
    <p:extLst>
      <p:ext uri="{BB962C8B-B14F-4D97-AF65-F5344CB8AC3E}">
        <p14:creationId xmlns:p14="http://schemas.microsoft.com/office/powerpoint/2010/main" val="271246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Indirect Training via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two neural networks playing a z</a:t>
            </a:r>
            <a:r>
              <a:rPr lang="en-DE" dirty="0"/>
              <a:t>ero-sum game:</a:t>
            </a:r>
          </a:p>
          <a:p>
            <a:r>
              <a:rPr lang="en-GB" dirty="0"/>
              <a:t>t</a:t>
            </a:r>
            <a:r>
              <a:rPr lang="en-DE" dirty="0"/>
              <a:t>he generator network G generating new (fake) samples</a:t>
            </a:r>
          </a:p>
          <a:p>
            <a:r>
              <a:rPr lang="en-GB" dirty="0"/>
              <a:t>t</a:t>
            </a:r>
            <a:r>
              <a:rPr lang="en-DE" dirty="0"/>
              <a:t>he discriminator network D trying to distinguish between real and fake samples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i</a:t>
            </a:r>
            <a:r>
              <a:rPr lang="en-DE" dirty="0"/>
              <a:t>dea: G not trained directly to minimize reconstruction error of real samples, but to fool D </a:t>
            </a:r>
            <a:r>
              <a:rPr lang="en-DE" dirty="0">
                <a:sym typeface="Wingdings" pitchFamily="2" charset="2"/>
              </a:rPr>
              <a:t> self-supervised approach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34" y="2561843"/>
            <a:ext cx="5349766" cy="3030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87541" y="559607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ommon loss for generator and discriminator: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r>
                  <a:rPr lang="en-DE" sz="2400" dirty="0"/>
                  <a:t>G trying to minimize</a:t>
                </a:r>
              </a:p>
              <a:p>
                <a:r>
                  <a:rPr lang="en-DE" sz="2400" dirty="0"/>
                  <a:t>D trying to maximize</a:t>
                </a:r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generator: d</a:t>
                </a:r>
                <a:r>
                  <a:rPr lang="en-DE" sz="2400" dirty="0"/>
                  <a:t>ecomposition into latent space (parameters of generator network) and noise (sampled from, e.g., Gaussian distribution</a:t>
                </a:r>
                <a:r>
                  <a:rPr lang="en-GB" sz="2400" dirty="0"/>
                  <a:t>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2DB9F-A996-9C7B-68FE-5386F8BD3B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065580" cy="4895850"/>
              </a:xfrm>
              <a:blipFill>
                <a:blip r:embed="rId4"/>
                <a:stretch>
                  <a:fillRect l="-1293" t="-1741" r="-8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implicit generative model: do not estimate likelihood function</a:t>
                </a: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, GAN l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oss quantifies similarity between generative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real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by Jensen-Shannon divergence </a:t>
                </a:r>
                <a:endParaRPr lang="en-US" sz="190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𝐽𝑆</m:t>
                          </m:r>
                        </m:sub>
                      </m:sSub>
                      <m:d>
                        <m:dPr>
                          <m:ctrlPr>
                            <a:rPr lang="en-GB" sz="19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9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en-GB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19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||</m:t>
                          </m:r>
                          <m:f>
                            <m:fPr>
                              <m:ctrlP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num>
                            <m:den>
                              <m:r>
                                <a:rPr lang="en-US" sz="19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9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for optimal values of both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b="0" i="1" u="none" strike="noStrike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u="none" strike="noStrike" smtClean="0">
                            <a:solidFill>
                              <a:srgbClr val="1F1F1F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  <a:latin typeface="-apple-system"/>
                  </a:rPr>
                  <a:t>	and</a:t>
                </a:r>
                <a:r>
                  <a:rPr lang="en-GB" dirty="0">
                    <a:solidFill>
                      <a:srgbClr val="1F1F1F"/>
                    </a:solidFill>
                    <a:latin typeface="-apple-system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i="0" u="none" strike="noStrike" dirty="0">
                  <a:solidFill>
                    <a:srgbClr val="1F1F1F"/>
                  </a:solidFill>
                  <a:effectLst/>
                  <a:latin typeface="-apple-system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ssue: potentially unstable training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71E4CB-AA26-889E-F8CB-E819FADE4D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 b="-116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Autoencoders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CCD36-7BD3-AE45-8A48-B9A79FBAFBFB}"/>
              </a:ext>
            </a:extLst>
          </p:cNvPr>
          <p:cNvSpPr txBox="1"/>
          <p:nvPr/>
        </p:nvSpPr>
        <p:spPr>
          <a:xfrm>
            <a:off x="8995186" y="508905"/>
            <a:ext cx="2851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up-sampling, for example, by transposed convolutions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5D2655-2553-EBC2-4A2F-DF5149E9A039}"/>
              </a:ext>
            </a:extLst>
          </p:cNvPr>
          <p:cNvCxnSpPr>
            <a:stCxn id="5" idx="2"/>
          </p:cNvCxnSpPr>
          <p:nvPr/>
        </p:nvCxnSpPr>
        <p:spPr>
          <a:xfrm flipH="1">
            <a:off x="9873842" y="1155236"/>
            <a:ext cx="547336" cy="1906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0117" cy="1325563"/>
          </a:xfrm>
        </p:spPr>
        <p:txBody>
          <a:bodyPr/>
          <a:lstStyle/>
          <a:p>
            <a:r>
              <a:rPr lang="en-DE" dirty="0"/>
              <a:t>Autoencoder Architecture for Generative Tasks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18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goal: </a:t>
                </a:r>
                <a:r>
                  <a:rPr lang="en-GB" sz="2400" dirty="0">
                    <a:sym typeface="Wingdings" pitchFamily="2" charset="2"/>
                  </a:rPr>
                  <a:t>generation</a:t>
                </a:r>
                <a:r>
                  <a:rPr lang="en-GB" sz="2400" dirty="0"/>
                  <a:t> of variations of input data rather than</a:t>
                </a:r>
                <a:r>
                  <a:rPr lang="en-DE" sz="2400" dirty="0"/>
                  <a:t> compressed representation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learn </a:t>
                </a:r>
                <a:r>
                  <a:rPr lang="en-GB" sz="2400" dirty="0"/>
                  <a:t>variational distribution instead of</a:t>
                </a:r>
                <a:r>
                  <a:rPr lang="en-DE" sz="2400" dirty="0"/>
                  <a:t> identity function</a:t>
                </a:r>
              </a:p>
              <a:p>
                <a:pPr marL="0" indent="0">
                  <a:buNone/>
                </a:pPr>
                <a:r>
                  <a:rPr lang="en-GB" sz="2400" dirty="0"/>
                  <a:t>to be precise: parametrized variational distribution </a:t>
                </a:r>
                <a:r>
                  <a:rPr lang="en-DE" sz="2400" dirty="0"/>
                  <a:t>of latent encoding variables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rior (simple distribution, in usual VAE: Gaussian):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p</a:t>
                </a:r>
                <a:r>
                  <a:rPr lang="en-DE" sz="2400" dirty="0"/>
                  <a:t>osterior: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num>
                      <m:den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DE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𝜽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DE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den>
                    </m:f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8614" cy="4351338"/>
              </a:xfrm>
              <a:blipFill>
                <a:blip r:embed="rId3"/>
                <a:stretch>
                  <a:fillRect l="-2000" t="-1744" r="-2500" b="-2034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3FFB06-EA2A-9827-64DC-8535E840AA1F}"/>
              </a:ext>
            </a:extLst>
          </p:cNvPr>
          <p:cNvCxnSpPr>
            <a:cxnSpLocks/>
          </p:cNvCxnSpPr>
          <p:nvPr/>
        </p:nvCxnSpPr>
        <p:spPr>
          <a:xfrm flipV="1">
            <a:off x="3199086" y="5034455"/>
            <a:ext cx="5293273" cy="70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8AB782-6021-ED4A-073A-72D95B6F22F9}"/>
              </a:ext>
            </a:extLst>
          </p:cNvPr>
          <p:cNvSpPr txBox="1"/>
          <p:nvPr/>
        </p:nvSpPr>
        <p:spPr>
          <a:xfrm>
            <a:off x="6822822" y="6077247"/>
            <a:ext cx="37666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DE" sz="2400" dirty="0"/>
              <a:t>Variational Bayesian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/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DE" sz="2400" dirty="0"/>
                  <a:t>: mixture of Gaussians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EBD427-093A-6AFD-214F-EE4DA38149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6030" y="6356350"/>
                <a:ext cx="3692486" cy="461665"/>
              </a:xfrm>
              <a:prstGeom prst="rect">
                <a:avLst/>
              </a:prstGeom>
              <a:blipFill>
                <a:blip r:embed="rId4"/>
                <a:stretch>
                  <a:fillRect l="-342" t="-8108" r="-1370" b="-2973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B03954-2ECF-5DB9-0230-EC425BA24C1D}"/>
              </a:ext>
            </a:extLst>
          </p:cNvPr>
          <p:cNvCxnSpPr/>
          <p:nvPr/>
        </p:nvCxnSpPr>
        <p:spPr>
          <a:xfrm flipV="1">
            <a:off x="2816772" y="6196499"/>
            <a:ext cx="764629" cy="218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871CF61-3D8F-EAD5-1463-3ECF3994935F}"/>
              </a:ext>
            </a:extLst>
          </p:cNvPr>
          <p:cNvSpPr txBox="1"/>
          <p:nvPr/>
        </p:nvSpPr>
        <p:spPr>
          <a:xfrm>
            <a:off x="6822822" y="1784439"/>
            <a:ext cx="2900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</a:t>
            </a:r>
            <a:r>
              <a:rPr lang="en-DE" sz="2400" dirty="0"/>
              <a:t>rom which to sample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4FD5F1-EB64-C7B3-5973-C7123CFC66D3}"/>
              </a:ext>
            </a:extLst>
          </p:cNvPr>
          <p:cNvCxnSpPr>
            <a:stCxn id="17" idx="1"/>
          </p:cNvCxnSpPr>
          <p:nvPr/>
        </p:nvCxnSpPr>
        <p:spPr>
          <a:xfrm flipH="1">
            <a:off x="4212273" y="2015272"/>
            <a:ext cx="2610549" cy="9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36E31C-2351-4FAE-78B6-6FB4CE285D2F}"/>
              </a:ext>
            </a:extLst>
          </p:cNvPr>
          <p:cNvCxnSpPr>
            <a:stCxn id="17" idx="2"/>
          </p:cNvCxnSpPr>
          <p:nvPr/>
        </p:nvCxnSpPr>
        <p:spPr>
          <a:xfrm>
            <a:off x="8272931" y="2246104"/>
            <a:ext cx="534738" cy="9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190" y="4388283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11267656" y="65645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4D7B0-4399-A96B-D998-08CA7C3B8075}"/>
              </a:ext>
            </a:extLst>
          </p:cNvPr>
          <p:cNvSpPr txBox="1"/>
          <p:nvPr/>
        </p:nvSpPr>
        <p:spPr>
          <a:xfrm>
            <a:off x="8011289" y="4567601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e</a:t>
            </a:r>
            <a:r>
              <a:rPr lang="en-DE" sz="2400" dirty="0">
                <a:solidFill>
                  <a:srgbClr val="0070C0"/>
                </a:solidFill>
              </a:rPr>
              <a:t>ncoder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48332-4F45-3D57-88A9-BBCF25F66465}"/>
              </a:ext>
            </a:extLst>
          </p:cNvPr>
          <p:cNvSpPr txBox="1"/>
          <p:nvPr/>
        </p:nvSpPr>
        <p:spPr>
          <a:xfrm>
            <a:off x="10908249" y="4577359"/>
            <a:ext cx="1251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DE" sz="2400" dirty="0">
                <a:solidFill>
                  <a:srgbClr val="FF0000"/>
                </a:solidFill>
              </a:rPr>
              <a:t>ecoder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CF1A74B-4958-EC12-89B4-F4F224448AF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636955" y="5398598"/>
            <a:ext cx="385506" cy="308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FDD7B0-4D56-DB8B-B1FE-FFED34636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204650" y="5408356"/>
            <a:ext cx="1329265" cy="6350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19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e</a:t>
                </a:r>
                <a:r>
                  <a:rPr lang="en-DE" sz="2400" dirty="0"/>
                  <a:t>ncoder: find 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unfortunately, generally intractable</a:t>
                </a:r>
              </a:p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 approximate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VAE: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sz="2400" dirty="0"/>
                  <a:t> expressed by neural network with weights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GB" sz="2400" b="1" dirty="0"/>
              </a:p>
              <a:p>
                <a:pPr marL="0" indent="0">
                  <a:buNone/>
                </a:pPr>
                <a:r>
                  <a:rPr lang="en-GB" sz="2400" dirty="0">
                    <a:sym typeface="Wingdings" pitchFamily="2" charset="2"/>
                  </a:rPr>
                  <a:t> </a:t>
                </a:r>
                <a:r>
                  <a:rPr lang="en-GB" sz="2400" dirty="0"/>
                  <a:t>a</a:t>
                </a:r>
                <a:r>
                  <a:rPr lang="en-DE" sz="2400" dirty="0"/>
                  <a:t>mortized inference: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sz="2400" dirty="0"/>
                  <a:t>learned in training,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400" dirty="0"/>
                  <a:t> inferred from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/>
                  <a:t> in prediction (sharing variational parameters across all data points)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7042BE-9C49-610D-E6E4-D39936E826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4"/>
                <a:stretch>
                  <a:fillRect l="-1882" t="-1961" r="-15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d</a:t>
                </a:r>
                <a:r>
                  <a:rPr lang="en-DE" sz="2400" dirty="0"/>
                  <a:t>ecoder:</a:t>
                </a:r>
                <a:r>
                  <a:rPr lang="en-GB" sz="2400" dirty="0"/>
                  <a:t> g</a:t>
                </a:r>
                <a:r>
                  <a:rPr lang="en-DE" sz="2400" dirty="0"/>
                  <a:t>enerate new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DE" sz="2400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DE" sz="2400" dirty="0"/>
                  <a:t>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(from Gaussian)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400" dirty="0"/>
                  <a:t>g</a:t>
                </a:r>
                <a:r>
                  <a:rPr lang="en-DE" sz="2400" dirty="0"/>
                  <a:t>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DE" sz="2400" dirty="0"/>
                  <a:t> (similar to real data)</a:t>
                </a:r>
              </a:p>
              <a:p>
                <a:pPr marL="0" indent="0">
                  <a:buNone/>
                </a:pPr>
                <a:r>
                  <a:rPr lang="en-DE" sz="2400" dirty="0">
                    <a:sym typeface="Wingdings" pitchFamily="2" charset="2"/>
                  </a:rPr>
                  <a:t> maximize:</a:t>
                </a:r>
                <a:r>
                  <a:rPr lang="en-DE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DE" sz="24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d>
                          <m:dPr>
                            <m:ctrlPr>
                              <a:rPr lang="en-DE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D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endParaRPr lang="en-DE" sz="2400" dirty="0"/>
              </a:p>
              <a:p>
                <a:pPr marL="0" indent="0">
                  <a:buNone/>
                </a:pPr>
                <a:r>
                  <a:rPr lang="en-DE" sz="2400" dirty="0"/>
                  <a:t>(</a:t>
                </a:r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integral over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  <a:latin typeface="-apple-system"/>
                    <a:sym typeface="Wingdings" pitchFamily="2" charset="2"/>
                  </a:rPr>
                  <a:t> expensive</a:t>
                </a:r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use only likely codes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latin typeface="-apple-system"/>
                    <a:sym typeface="Wingdings" pitchFamily="2" charset="2"/>
                  </a:rPr>
                  <a:t> given input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DE" sz="2400" dirty="0">
                    <a:sym typeface="Wingdings" pitchFamily="2" charset="2"/>
                  </a:rPr>
                  <a:t>: need for </a:t>
                </a:r>
                <a:r>
                  <a:rPr lang="en-DE" sz="2400" dirty="0"/>
                  <a:t>encoder)</a:t>
                </a:r>
              </a:p>
            </p:txBody>
          </p:sp>
        </mc:Choice>
        <mc:Fallback xmlns="">
          <p:sp>
            <p:nvSpPr>
              <p:cNvPr id="17" name="Content Placeholder 16">
                <a:extLst>
                  <a:ext uri="{FF2B5EF4-FFF2-40B4-BE49-F238E27FC236}">
                    <a16:creationId xmlns:a16="http://schemas.microsoft.com/office/drawing/2014/main" id="{45A1CE19-0E71-4048-15BD-00E1EE504A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557345" cy="4351338"/>
              </a:xfrm>
              <a:blipFill>
                <a:blip r:embed="rId5"/>
                <a:stretch>
                  <a:fillRect l="-1645" t="-1961" r="-21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/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in VAE: n</a:t>
                </a:r>
                <a:r>
                  <a:rPr lang="en-DE" sz="2400" dirty="0"/>
                  <a:t>etwork weights </a:t>
                </a:r>
                <a14:m>
                  <m:oMath xmlns:m="http://schemas.openxmlformats.org/officeDocument/2006/math">
                    <m:r>
                      <a:rPr lang="en-DE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63ED24F-73C4-5BCE-DEB2-F11F4C34AB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1" y="5876785"/>
                <a:ext cx="3471912" cy="461665"/>
              </a:xfrm>
              <a:prstGeom prst="rect">
                <a:avLst/>
              </a:prstGeom>
              <a:blipFill>
                <a:blip r:embed="rId6"/>
                <a:stretch>
                  <a:fillRect l="-2812" t="-10526" b="-289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47CC6C-1FC6-158E-2A18-18D45119C757}"/>
              </a:ext>
            </a:extLst>
          </p:cNvPr>
          <p:cNvCxnSpPr>
            <a:stCxn id="39" idx="0"/>
          </p:cNvCxnSpPr>
          <p:nvPr/>
        </p:nvCxnSpPr>
        <p:spPr>
          <a:xfrm flipH="1" flipV="1">
            <a:off x="1789387" y="5406941"/>
            <a:ext cx="632370" cy="46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VAE Loss: ELBO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VAE l</a:t>
                </a:r>
                <a:r>
                  <a:rPr lang="en-DE" sz="2400" dirty="0"/>
                  <a:t>oss function to be minimized according to network weights: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𝝓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c</a:t>
                </a:r>
                <a:r>
                  <a:rPr lang="en-DE" sz="2400" dirty="0"/>
                  <a:t>orresponds to maximizing evidence lower bound (ELBO), i.e., maximizing lower bound of probability to generate real data sample: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GB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func>
                        <m:funcPr>
                          <m:ctrlPr>
                            <a:rPr lang="en-GB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4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GB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𝜽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𝐾𝐿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𝝓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DE" sz="24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GB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GB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DE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𝜽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𝝓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GB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den>
                              </m:f>
                            </m:e>
                          </m:func>
                        </m:e>
                      </m:d>
                    </m:oMath>
                  </m:oMathPara>
                </a14:m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C59FAC-8FDC-8104-491C-7473D1BEFA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530725"/>
              </a:xfrm>
              <a:blipFill>
                <a:blip r:embed="rId2"/>
                <a:stretch>
                  <a:fillRect l="-965" t="-25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/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m</a:t>
                </a:r>
                <a:r>
                  <a:rPr lang="en-DE" sz="2400" dirty="0"/>
                  <a:t>inimize difference of approximation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DE" sz="2400" dirty="0"/>
                  <a:t> to exact posterior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DE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DE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53D75A-F01E-8B41-1DC7-D71E95553B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6924" y="2967335"/>
                <a:ext cx="4826875" cy="864147"/>
              </a:xfrm>
              <a:prstGeom prst="rect">
                <a:avLst/>
              </a:prstGeom>
              <a:blipFill>
                <a:blip r:embed="rId3"/>
                <a:stretch>
                  <a:fillRect l="-1832" t="-5714" r="-3141" b="-114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758D99D-76B7-E780-FC50-2111191DCDC1}"/>
              </a:ext>
            </a:extLst>
          </p:cNvPr>
          <p:cNvSpPr txBox="1"/>
          <p:nvPr/>
        </p:nvSpPr>
        <p:spPr>
          <a:xfrm>
            <a:off x="838199" y="2967335"/>
            <a:ext cx="467973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m</a:t>
            </a:r>
            <a:r>
              <a:rPr lang="en-DE" sz="2400" dirty="0"/>
              <a:t>aximize likelihood of observed data (minimize reconstruction error)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142BD8-9A8A-495E-1B7A-D4BAAF6CB0D6}"/>
              </a:ext>
            </a:extLst>
          </p:cNvPr>
          <p:cNvCxnSpPr/>
          <p:nvPr/>
        </p:nvCxnSpPr>
        <p:spPr>
          <a:xfrm flipH="1" flipV="1">
            <a:off x="6684579" y="2690648"/>
            <a:ext cx="231228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F1347B-A8D5-F3C9-58E2-D35B743E3799}"/>
              </a:ext>
            </a:extLst>
          </p:cNvPr>
          <p:cNvCxnSpPr>
            <a:cxnSpLocks/>
          </p:cNvCxnSpPr>
          <p:nvPr/>
        </p:nvCxnSpPr>
        <p:spPr>
          <a:xfrm flipV="1">
            <a:off x="4498428" y="2690648"/>
            <a:ext cx="462455" cy="276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2C3570F-501F-143A-5CFF-7CD364B4A338}"/>
              </a:ext>
            </a:extLst>
          </p:cNvPr>
          <p:cNvSpPr txBox="1"/>
          <p:nvPr/>
        </p:nvSpPr>
        <p:spPr>
          <a:xfrm>
            <a:off x="6392168" y="3966419"/>
            <a:ext cx="4961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</a:t>
            </a:r>
            <a:r>
              <a:rPr lang="en-DE" sz="2400" dirty="0"/>
              <a:t>an be interpreted as regularizer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0EC67-9CA1-B209-1477-6BFD4B40408B}"/>
              </a:ext>
            </a:extLst>
          </p:cNvPr>
          <p:cNvSpPr txBox="1"/>
          <p:nvPr/>
        </p:nvSpPr>
        <p:spPr>
          <a:xfrm>
            <a:off x="4963485" y="6293601"/>
            <a:ext cx="1827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non-negative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BEDE0819-04E7-F8F2-7A44-02C5A6ADAEBF}"/>
              </a:ext>
            </a:extLst>
          </p:cNvPr>
          <p:cNvSpPr/>
          <p:nvPr/>
        </p:nvSpPr>
        <p:spPr>
          <a:xfrm rot="16200000">
            <a:off x="5754803" y="4637919"/>
            <a:ext cx="230834" cy="3206025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11441-1A39-5BC1-7FC3-40220884BE0D}"/>
              </a:ext>
            </a:extLst>
          </p:cNvPr>
          <p:cNvSpPr txBox="1"/>
          <p:nvPr/>
        </p:nvSpPr>
        <p:spPr>
          <a:xfrm>
            <a:off x="5694453" y="3152000"/>
            <a:ext cx="655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dirty="0">
                    <a:sym typeface="Wingdings" pitchFamily="2" charset="2"/>
                  </a:rPr>
                  <a:t> gradient descent according to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lang="en-US" sz="2600" dirty="0">
                    <a:sym typeface="Wingdings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endParaRPr lang="en-DE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 err="1"/>
                  <a:t>i</a:t>
                </a:r>
                <a:r>
                  <a:rPr lang="en-DE" sz="2600" dirty="0"/>
                  <a:t>ssue: not readily possible for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DE" sz="2600" dirty="0"/>
                  <a:t> (expecatation over </a:t>
                </a:r>
                <a14:m>
                  <m:oMath xmlns:m="http://schemas.openxmlformats.org/officeDocument/2006/math">
                    <m:r>
                      <a:rPr lang="en-US" sz="2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/>
                  <a:t>, which is sampled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r</a:t>
                </a:r>
                <a:r>
                  <a:rPr lang="en-DE" sz="2600" dirty="0">
                    <a:sym typeface="Wingdings" pitchFamily="2" charset="2"/>
                  </a:rPr>
                  <a:t>eparametrization to t</a:t>
                </a:r>
                <a:r>
                  <a:rPr lang="en-GB" sz="2600" dirty="0">
                    <a:sym typeface="Wingdings" pitchFamily="2" charset="2"/>
                  </a:rPr>
                  <a:t>he</a:t>
                </a:r>
                <a:r>
                  <a:rPr lang="en-DE" sz="2600" dirty="0">
                    <a:sym typeface="Wingdings" pitchFamily="2" charset="2"/>
                  </a:rPr>
                  <a:t> rescue: express randomness in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DE" sz="2600" dirty="0">
                    <a:sym typeface="Wingdings" pitchFamily="2" charset="2"/>
                  </a:rPr>
                  <a:t> by independent auxiliary variable </a:t>
                </a:r>
                <a14:m>
                  <m:oMath xmlns:m="http://schemas.openxmlformats.org/officeDocument/2006/math">
                    <m:r>
                      <a:rPr lang="en-DE" sz="2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𝜺</m:t>
                    </m:r>
                  </m:oMath>
                </a14:m>
                <a:endParaRPr lang="en-DE" sz="26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AC12B7C-D5DC-9D95-0812-09CECFB0F0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835867" cy="4351338"/>
              </a:xfrm>
              <a:blipFill>
                <a:blip r:embed="rId2"/>
                <a:stretch>
                  <a:fillRect l="-1957" t="-2326" r="-21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863" y="1099906"/>
            <a:ext cx="7580137" cy="3142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0F3CD-D795-1AF6-B988-3FC263D3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DE" dirty="0"/>
                  <a:t>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en-DE" dirty="0"/>
                  <a:t> as multivariate Gaussian with diagonal covariance structure</a:t>
                </a:r>
                <a:endParaRPr lang="en-DE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dirty="0">
                    <a:sym typeface="Wingdings" pitchFamily="2" charset="2"/>
                  </a:rPr>
                  <a:t> learn mean and variance</a:t>
                </a:r>
                <a:endParaRPr lang="en-DE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E378B88-66C3-E6F0-6D00-267437612D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7163"/>
                <a:ext cx="3773663" cy="1924656"/>
              </a:xfrm>
              <a:blipFill>
                <a:blip r:embed="rId3"/>
                <a:stretch>
                  <a:fillRect l="-2908" t="-5696" b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3791819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B4B73-64CE-B127-D00B-A3EF561D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2472" y="4602309"/>
            <a:ext cx="2201114" cy="20862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F5C4B-FFE4-B55E-4188-1981AE80D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8110" y="4602309"/>
            <a:ext cx="2239807" cy="208624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463CE84-072B-7466-2526-A03694020098}"/>
              </a:ext>
            </a:extLst>
          </p:cNvPr>
          <p:cNvGrpSpPr/>
          <p:nvPr/>
        </p:nvGrpSpPr>
        <p:grpSpPr>
          <a:xfrm>
            <a:off x="7949536" y="4433936"/>
            <a:ext cx="3032403" cy="2404848"/>
            <a:chOff x="716692" y="4316627"/>
            <a:chExt cx="3032403" cy="240484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B7A831-885A-B67F-DD2A-1A8942C6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200" y="4397063"/>
              <a:ext cx="2910895" cy="232441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0D7E5F-5AA1-2D51-AAE7-886477F285F1}"/>
                </a:ext>
              </a:extLst>
            </p:cNvPr>
            <p:cNvSpPr/>
            <p:nvPr/>
          </p:nvSpPr>
          <p:spPr>
            <a:xfrm>
              <a:off x="716692" y="4316627"/>
              <a:ext cx="370703" cy="3871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D6F285-CAF8-6820-ECC2-0273BCCF14FB}"/>
              </a:ext>
            </a:extLst>
          </p:cNvPr>
          <p:cNvSpPr txBox="1"/>
          <p:nvPr/>
        </p:nvSpPr>
        <p:spPr>
          <a:xfrm>
            <a:off x="4878720" y="4237641"/>
            <a:ext cx="211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poor approximation: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BF0DD-9BEA-F4C1-C0EB-578DC839E3A4}"/>
              </a:ext>
            </a:extLst>
          </p:cNvPr>
          <p:cNvSpPr txBox="1"/>
          <p:nvPr/>
        </p:nvSpPr>
        <p:spPr>
          <a:xfrm>
            <a:off x="2429062" y="4249270"/>
            <a:ext cx="213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good approximation: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3A6AE5-C06E-7F10-975C-3C6080D8B0BD}"/>
              </a:ext>
            </a:extLst>
          </p:cNvPr>
          <p:cNvCxnSpPr>
            <a:cxnSpLocks/>
          </p:cNvCxnSpPr>
          <p:nvPr/>
        </p:nvCxnSpPr>
        <p:spPr>
          <a:xfrm flipV="1">
            <a:off x="9522639" y="3429000"/>
            <a:ext cx="338053" cy="139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D6B87-0592-D2A5-93AC-B3D872EA0222}"/>
              </a:ext>
            </a:extLst>
          </p:cNvPr>
          <p:cNvCxnSpPr>
            <a:cxnSpLocks/>
          </p:cNvCxnSpPr>
          <p:nvPr/>
        </p:nvCxnSpPr>
        <p:spPr>
          <a:xfrm flipV="1">
            <a:off x="4611863" y="3559862"/>
            <a:ext cx="1137113" cy="1065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7948A2-7AFE-05E7-E52C-E166D35292D9}"/>
              </a:ext>
            </a:extLst>
          </p:cNvPr>
          <p:cNvSpPr txBox="1"/>
          <p:nvPr/>
        </p:nvSpPr>
        <p:spPr>
          <a:xfrm>
            <a:off x="7268748" y="6492875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Normalizing Flows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DE" sz="2400" dirty="0"/>
                  <a:t>idea: mapping of a simple probability distribution (often, standard normal distribution) into a complex one by sequence of invertible transformations (repeatedly applying the change-of-variable technique)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d>
                        <m:dPr>
                          <m:begChr m:val="|"/>
                          <m:endChr m:val="|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sSup>
                                    <m:sSupPr>
                                      <m:ctrlPr>
                                        <a:rPr lang="en-US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𝒛</m:t>
                                      </m:r>
                                    </m:e>
                                    <m:sup>
                                      <m:r>
                                        <a:rPr lang="en-US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func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p>
                        <m:sSup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det</m:t>
                              </m:r>
                              <m:f>
                                <m:f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𝒛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DE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GB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func>
                            <m:func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1800" b="0" i="0" smtClean="0">
                                          <a:latin typeface="Cambria Math" panose="02040503050406030204" pitchFamily="18" charset="0"/>
                                        </a:rPr>
                                        <m:t>det</m:t>
                                      </m:r>
                                    </m:fName>
                                    <m:e>
                                      <m:f>
                                        <m:fPr>
                                          <m:ctrlP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sz="1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𝛿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𝒛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  <m:r>
                                                <a:rPr lang="en-US" sz="18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func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DE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2BEA5-E2CA-F3AB-A57E-1AD2044139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27" y="4527112"/>
            <a:ext cx="7826946" cy="2330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9882859" y="66117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AFDBB-5493-18CD-73C4-FD75566D8AAA}"/>
              </a:ext>
            </a:extLst>
          </p:cNvPr>
          <p:cNvSpPr txBox="1"/>
          <p:nvPr/>
        </p:nvSpPr>
        <p:spPr>
          <a:xfrm>
            <a:off x="4621528" y="5076496"/>
            <a:ext cx="59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/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</a:t>
                </a:r>
                <a:r>
                  <a:rPr lang="en-DE" dirty="0"/>
                  <a:t>ormalizing flow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b="1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DE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840964F-9556-62BC-2600-8AAE37A9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247" y="6108624"/>
                <a:ext cx="1746697" cy="646331"/>
              </a:xfrm>
              <a:prstGeom prst="rect">
                <a:avLst/>
              </a:prstGeom>
              <a:blipFill>
                <a:blip r:embed="rId5"/>
                <a:stretch>
                  <a:fillRect l="-2878" t="-1923" r="-1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71F4E78-DED1-8E27-979F-6D828AB15E07}"/>
              </a:ext>
            </a:extLst>
          </p:cNvPr>
          <p:cNvSpPr txBox="1"/>
          <p:nvPr/>
        </p:nvSpPr>
        <p:spPr>
          <a:xfrm>
            <a:off x="1426262" y="3631962"/>
            <a:ext cx="151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</a:t>
            </a:r>
            <a:r>
              <a:rPr lang="en-DE" dirty="0"/>
              <a:t>og-likelihood:</a:t>
            </a:r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F9A8-FADF-D04F-54E0-ABD00052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Usage in Generative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training: estimate maximum likelihood of normalizing flow (log-likelihood of last slide) by gradient descent (learn parameters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 of transformations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GB" dirty="0"/>
                  <a:t>, e.g., to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be Gaussian)</a:t>
                </a:r>
              </a:p>
              <a:p>
                <a:pPr marL="0" indent="0">
                  <a:buNone/>
                </a:pPr>
                <a:r>
                  <a:rPr lang="en-GB" dirty="0"/>
                  <a:t>inference: sample from simple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and transform it back to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GB" dirty="0"/>
                  <a:t> via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</a:t>
                </a:r>
                <a:r>
                  <a:rPr lang="en-DE" dirty="0"/>
                  <a:t>dvantages:</a:t>
                </a:r>
                <a:endParaRPr lang="en-GB" dirty="0"/>
              </a:p>
              <a:p>
                <a:r>
                  <a:rPr lang="en-GB" dirty="0"/>
                  <a:t>instead of simple distributions like Gaussians, allow</a:t>
                </a:r>
                <a:r>
                  <a:rPr lang="en-GB" sz="2800" dirty="0"/>
                  <a:t> more complex latent encodings</a:t>
                </a:r>
                <a:r>
                  <a:rPr lang="en-GB" dirty="0"/>
                  <a:t>: real-world distributions usually much more complicated</a:t>
                </a:r>
                <a:endParaRPr lang="en-DE" dirty="0"/>
              </a:p>
              <a:p>
                <a:r>
                  <a:rPr lang="en-GB" dirty="0"/>
                  <a:t>exact</a:t>
                </a:r>
                <a:r>
                  <a:rPr lang="en-DE" sz="2800" dirty="0"/>
                  <a:t> likelihood </a:t>
                </a:r>
                <a:r>
                  <a:rPr lang="en-GB" sz="2800" dirty="0"/>
                  <a:t>estimation</a:t>
                </a:r>
                <a:r>
                  <a:rPr lang="en-GB" dirty="0"/>
                  <a:t> (VAEs and diffusion models only return lower bound)</a:t>
                </a:r>
                <a:r>
                  <a:rPr lang="en-DE" dirty="0"/>
                  <a:t>:</a:t>
                </a:r>
                <a:r>
                  <a:rPr lang="en-DE" dirty="0">
                    <a:sym typeface="Wingdings" pitchFamily="2" charset="2"/>
                  </a:rPr>
                  <a:t> </a:t>
                </a:r>
                <a:r>
                  <a:rPr lang="en-GB" dirty="0">
                    <a:sym typeface="Wingdings" pitchFamily="2" charset="2"/>
                  </a:rPr>
                  <a:t>a</a:t>
                </a:r>
                <a:r>
                  <a:rPr lang="en-DE" dirty="0">
                    <a:sym typeface="Wingdings" pitchFamily="2" charset="2"/>
                  </a:rPr>
                  <a:t>llows density estimation (e.g., </a:t>
                </a:r>
                <a:r>
                  <a:rPr lang="en-GB" dirty="0">
                    <a:sym typeface="Wingdings" pitchFamily="2" charset="2"/>
                  </a:rPr>
                  <a:t>for anomaly detection</a:t>
                </a:r>
                <a:r>
                  <a:rPr lang="en-DE" dirty="0">
                    <a:sym typeface="Wingdings" pitchFamily="2" charset="2"/>
                  </a:rPr>
                  <a:t>)</a:t>
                </a:r>
                <a:endParaRPr lang="en-DE" sz="2800" dirty="0"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FC2A67-FD4F-6B03-C744-4FA0065381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11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81F0-DF0A-1AF2-D079-4138804C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929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Invertible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neural networks representing invertible/bijective functions can be used for normalizing flow transformations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forward transformation to generate samples</a:t>
            </a:r>
          </a:p>
          <a:p>
            <a:r>
              <a:rPr lang="en-GB" dirty="0">
                <a:solidFill>
                  <a:srgbClr val="1F1F1F"/>
                </a:solidFill>
                <a:latin typeface="-apple-system"/>
              </a:rPr>
              <a:t>b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ack</a:t>
            </a:r>
            <a:r>
              <a:rPr lang="en-GB" dirty="0">
                <a:solidFill>
                  <a:srgbClr val="1F1F1F"/>
                </a:solidFill>
                <a:latin typeface="-apple-system"/>
              </a:rPr>
              <a:t>ward transformation to evaluate likelihoods</a:t>
            </a:r>
            <a:endParaRPr lang="en-GB" b="0" i="0" u="none" strike="noStrike" dirty="0">
              <a:solidFill>
                <a:srgbClr val="1F1F1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GB" dirty="0">
              <a:solidFill>
                <a:srgbClr val="1F1F1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GB" dirty="0">
                <a:solidFill>
                  <a:srgbClr val="1F1F1F"/>
                </a:solidFill>
                <a:latin typeface="-apple-system"/>
              </a:rPr>
              <a:t>n</a:t>
            </a:r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eed for specialized architectures to construct reversible transform (e.g., affine coupling layers)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5349-03ED-87E3-0CB4-1E845D90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6B4C-8FD3-8C4A-E5F6-7CAA4DFE7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training: distort training data by successively adding random noise, then learn to reverse this process (denoising)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generation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: sample random noise and run through </a:t>
            </a:r>
            <a:r>
              <a:rPr lang="en-GB" sz="2600" dirty="0">
                <a:solidFill>
                  <a:srgbClr val="1F1F1F"/>
                </a:solidFill>
              </a:rPr>
              <a:t>the </a:t>
            </a:r>
            <a:r>
              <a:rPr lang="en-GB" sz="2600" b="0" i="0" u="none" strike="noStrike" dirty="0">
                <a:solidFill>
                  <a:srgbClr val="1F1F1F"/>
                </a:solidFill>
                <a:effectLst/>
              </a:rPr>
              <a:t>learned denoising process</a:t>
            </a:r>
          </a:p>
          <a:p>
            <a:pPr marL="0" indent="0">
              <a:buNone/>
            </a:pPr>
            <a:endParaRPr lang="en-GB" sz="2600" dirty="0">
              <a:solidFill>
                <a:srgbClr val="1F1F1F"/>
              </a:solidFill>
            </a:endParaRP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advantages: easy to train, produce high-quality/realistic samples</a:t>
            </a:r>
          </a:p>
          <a:p>
            <a:pPr marL="0" indent="0">
              <a:buNone/>
            </a:pPr>
            <a:r>
              <a:rPr lang="en-GB" sz="2600" dirty="0">
                <a:solidFill>
                  <a:srgbClr val="1F1F1F"/>
                </a:solidFill>
              </a:rPr>
              <a:t>can be interpreted as special case of hierarchical VAE (one latent variable generates another) with fixed encoder and latent space of same size as the data </a:t>
            </a:r>
            <a:r>
              <a:rPr lang="en-GB" sz="2600" dirty="0">
                <a:solidFill>
                  <a:srgbClr val="1F1F1F"/>
                </a:solidFill>
                <a:sym typeface="Wingdings" panose="05000000000000000000" pitchFamily="2" charset="2"/>
              </a:rPr>
              <a:t> more sophisticated latent space than just Gaussian mixture in VAE</a:t>
            </a:r>
            <a:endParaRPr lang="en-GB" sz="2600" dirty="0">
              <a:solidFill>
                <a:srgbClr val="1F1F1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746DF-BD4E-8BC6-D095-88B6831E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40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Forward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Markov chain of diffusion steps to slowly add </a:t>
                </a:r>
                <a:r>
                  <a:rPr lang="en-GB" sz="2600" dirty="0">
                    <a:solidFill>
                      <a:srgbClr val="1F1F1F"/>
                    </a:solidFill>
                  </a:rPr>
                  <a:t>Gaussian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 noise to data (inspired by non-equilibrium thermodynamics):</a:t>
                </a:r>
                <a:endParaRPr lang="en-GB" sz="26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6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nary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sz="26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6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6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6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6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GB" sz="2600" dirty="0">
                  <a:solidFill>
                    <a:srgbClr val="1F1F1F"/>
                  </a:solidFill>
                  <a:latin typeface="-apple-system"/>
                </a:endParaRP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w</a:t>
                </a:r>
                <a:r>
                  <a:rPr lang="en-GB" sz="2600" b="0" i="0" u="none" strike="noStrike" dirty="0">
                    <a:solidFill>
                      <a:srgbClr val="1F1F1F"/>
                    </a:solidFill>
                    <a:effectLst/>
                  </a:rPr>
                  <a:t>ith variance schedule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26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(hyperparameters, increasing with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)</a:t>
                </a:r>
              </a:p>
              <a:p>
                <a:r>
                  <a:rPr lang="en-GB" sz="2600" dirty="0">
                    <a:solidFill>
                      <a:srgbClr val="1F1F1F"/>
                    </a:solidFill>
                  </a:rPr>
                  <a:t>large T and small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sz="2600" dirty="0">
                    <a:solidFill>
                      <a:srgbClr val="1F1F1F"/>
                    </a:solidFill>
                  </a:rPr>
                  <a:t> </a:t>
                </a:r>
                <a:r>
                  <a:rPr lang="en-GB" sz="2600" dirty="0">
                    <a:solidFill>
                      <a:srgbClr val="1F1F1F"/>
                    </a:solidFill>
                    <a:sym typeface="Wingdings" pitchFamily="2" charset="2"/>
                  </a:rPr>
                  <a:t> same functional form for forward and reverse processes, ending up with isotropic Gaussian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GB" sz="2600" b="0" i="0" u="none" strike="noStrike" dirty="0">
                  <a:solidFill>
                    <a:srgbClr val="1F1F1F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3E0269-7FAD-DADB-8882-400C8BE6B4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288665"/>
              </a:xfrm>
              <a:blipFill>
                <a:blip r:embed="rId2"/>
                <a:stretch>
                  <a:fillRect l="-1086" t="-18846" b="-1615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BB05C64-6627-7612-E813-B90F1EB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490" y="5114290"/>
            <a:ext cx="5757917" cy="16071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535A8F-1DDD-D75B-10F5-3465EAC17E89}"/>
              </a:ext>
            </a:extLst>
          </p:cNvPr>
          <p:cNvSpPr txBox="1"/>
          <p:nvPr/>
        </p:nvSpPr>
        <p:spPr>
          <a:xfrm>
            <a:off x="8078082" y="653639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81C9-1FFF-97FB-1154-E77C4562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Reparametrization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conditional Gaussian distributions at each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s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a</a:t>
                </a:r>
                <a:r>
                  <a:rPr lang="en-GB" dirty="0">
                    <a:solidFill>
                      <a:srgbClr val="1F1F1F"/>
                    </a:solidFill>
                  </a:rPr>
                  <a:t>mple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</m:t>
                        </m:r>
                        <m:r>
                          <a:rPr lang="en-US" b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𝐈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F1F1F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GB" dirty="0">
                    <a:solidFill>
                      <a:srgbClr val="1F1F1F"/>
                    </a:solidFill>
                  </a:rPr>
                  <a:t>and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1F1F1F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nice property: possible to directly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conditioned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(no need to apply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>
                    <a:solidFill>
                      <a:srgbClr val="1F1F1F"/>
                    </a:solidFill>
                  </a:rPr>
                  <a:t> repeatedly)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sSub>
                        <m:sSubPr>
                          <m:ctrlPr>
                            <a:rPr lang="en-US" sz="2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a:rPr lang="en-US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solidFill>
                                            <a:srgbClr val="1F1F1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1" i="0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US" sz="2800" b="0" i="1" dirty="0">
                  <a:solidFill>
                    <a:srgbClr val="1F1F1F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with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,    </m:t>
                    </m:r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nary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1F1F1F"/>
                    </a:solidFill>
                  </a:rPr>
                  <a:t>c</a:t>
                </a:r>
                <a:r>
                  <a:rPr lang="en-US" sz="2800" dirty="0">
                    <a:solidFill>
                      <a:srgbClr val="1F1F1F"/>
                    </a:solidFill>
                  </a:rPr>
                  <a:t>onditioning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1F1F1F"/>
                    </a:solidFill>
                  </a:rPr>
                  <a:t> also allows to handle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endParaRPr lang="en-GB" dirty="0">
                  <a:solidFill>
                    <a:srgbClr val="1F1F1F"/>
                  </a:solidFill>
                  <a:latin typeface="-apple-system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9B7477-D33B-0CA8-37B2-BA88AE0E36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 b="-319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12F1F-5EDC-5707-CB1E-0E81AEC1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8474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DFACEA5-4760-D913-C545-1D0D0CD08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509"/>
            <a:ext cx="7391703" cy="2608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73D98B-4D99-1E31-54AE-F4F7A1ED6DCA}"/>
              </a:ext>
            </a:extLst>
          </p:cNvPr>
          <p:cNvSpPr txBox="1"/>
          <p:nvPr/>
        </p:nvSpPr>
        <p:spPr>
          <a:xfrm>
            <a:off x="6785612" y="650990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Reverse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to generate new data samples, one needs to learn to reverse the diffusion process </a:t>
                </a:r>
                <a:r>
                  <a:rPr lang="en-GB" sz="2400" dirty="0">
                    <a:solidFill>
                      <a:srgbClr val="1F1F1F"/>
                    </a:solidFill>
                  </a:rPr>
                  <a:t>(starting from pure noise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</a:rPr>
                  <a:t>):</a:t>
                </a:r>
                <a:r>
                  <a:rPr lang="en-GB" sz="2400" b="0" i="0" u="none" strike="noStrike" dirty="0">
                    <a:solidFill>
                      <a:srgbClr val="1F1F1F"/>
                    </a:solidFill>
                    <a:effectLst/>
                    <a:sym typeface="Wingdings" pitchFamily="2" charset="2"/>
                  </a:rPr>
                  <a:t> neural network learning to gradually denoise data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overall loss as sum of losses for each time step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</a:rPr>
                  <a:t>for each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𝐾𝐿</m:t>
                        </m:r>
                      </m:sub>
                    </m:sSub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between two Gaussians (closed form)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400" dirty="0">
                    <a:solidFill>
                      <a:srgbClr val="1F1F1F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4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1F1F1F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1F1F1F"/>
                    </a:solidFill>
                  </a:rPr>
                  <a:t>corresponds to VAE loss: maximizing ELBO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FF8AE29-C43F-558E-B4D7-5C38A8F1A9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96752" cy="4351338"/>
              </a:xfrm>
              <a:blipFill>
                <a:blip r:embed="rId4"/>
                <a:stretch>
                  <a:fillRect l="-940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/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t</a:t>
                </a:r>
                <a:r>
                  <a:rPr lang="en-DE" dirty="0"/>
                  <a:t>ime-dependent Gaussian parameters: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</m:d>
                    </m:oMath>
                  </m:oMathPara>
                </a14:m>
                <a:endParaRPr lang="en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0: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nary>
                        <m:naryPr>
                          <m:chr m:val="∏"/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b="0" i="1" smtClean="0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1800" b="0" dirty="0">
                  <a:solidFill>
                    <a:srgbClr val="1F1F1F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; 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1800" b="1" i="0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430A02-13CE-0EA7-6914-5FE5914349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4603" y="4001294"/>
                <a:ext cx="4520763" cy="1737848"/>
              </a:xfrm>
              <a:prstGeom prst="rect">
                <a:avLst/>
              </a:prstGeom>
              <a:blipFill>
                <a:blip r:embed="rId5"/>
                <a:stretch>
                  <a:fillRect l="-1120" t="-15942" b="-5724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F4FA-0785-DB7C-089B-C38DDBFF26F3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9794985" y="3429000"/>
            <a:ext cx="379029" cy="57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105-8FD1-D171-C577-3C955CDD5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Noise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GB" dirty="0"/>
                  <a:t>r</a:t>
                </a:r>
                <a:r>
                  <a:rPr lang="en-DE" dirty="0"/>
                  <a:t>eparametrization allows to learn added noise instead of Gaussian parameters:</a:t>
                </a:r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sz="2800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DE" sz="2800" dirty="0"/>
                  <a:t>L2-loss (MSE) between true and predicted Gaussian noise at time step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sz="2800" dirty="0">
                    <a:sym typeface="Wingdings" pitchFamily="2" charset="2"/>
                  </a:rPr>
                  <a:t>use position embeddings (as network parameters are shared across time)</a:t>
                </a: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rgbClr val="1F1F1F"/>
                  </a:solidFill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1F1F1F"/>
                    </a:solidFill>
                  </a:rPr>
                  <a:t>d</a:t>
                </a:r>
                <a:r>
                  <a:rPr lang="en-GB" sz="2800" dirty="0">
                    <a:solidFill>
                      <a:srgbClr val="1F1F1F"/>
                    </a:solidFill>
                  </a:rPr>
                  <a:t>iffusion models can be interpreted as </a:t>
                </a:r>
                <a:r>
                  <a:rPr lang="en-GB" sz="2800" b="0" i="0" u="none" strike="noStrike" dirty="0">
                    <a:solidFill>
                      <a:srgbClr val="1F1F1F"/>
                    </a:solidFill>
                    <a:effectLst/>
                  </a:rPr>
                  <a:t>chain of denoisi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ng autoencoders (also connected to </a:t>
                </a:r>
                <a:r>
                  <a:rPr lang="en-GB" dirty="0">
                    <a:solidFill>
                      <a:srgbClr val="1F1F1F"/>
                    </a:solidFill>
                  </a:rPr>
                  <a:t>score-based generative </a:t>
                </a:r>
                <a:r>
                  <a:rPr lang="en-GB" dirty="0" err="1">
                    <a:solidFill>
                      <a:srgbClr val="1F1F1F"/>
                    </a:solidFill>
                  </a:rPr>
                  <a:t>modeling</a:t>
                </a:r>
                <a:r>
                  <a:rPr lang="en-GB" dirty="0">
                    <a:solidFill>
                      <a:srgbClr val="1F1F1F"/>
                    </a:solidFill>
                  </a:rPr>
                  <a:t> via </a:t>
                </a:r>
                <a:r>
                  <a:rPr lang="en-GB" b="0" i="0" u="none" strike="noStrike" dirty="0">
                    <a:solidFill>
                      <a:srgbClr val="1F1F1F"/>
                    </a:solidFill>
                    <a:effectLst/>
                  </a:rPr>
                  <a:t>Langevin dynamics)</a:t>
                </a:r>
                <a:endParaRPr lang="en-GB" dirty="0">
                  <a:solidFill>
                    <a:srgbClr val="1F1F1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E62B14-F414-329D-3CDD-588A5C6667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33690" cy="4351338"/>
              </a:xfrm>
              <a:blipFill>
                <a:blip r:embed="rId2"/>
                <a:stretch>
                  <a:fillRect l="-709" t="-29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AEDB2-43C8-8D61-EFB1-BB733AB3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32</a:t>
            </a:fld>
            <a:endParaRPr lang="en-DE"/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ADF5D16-B3C3-F692-8917-86E6D583D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61" y="2182413"/>
            <a:ext cx="8709277" cy="207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0D096-05CF-113F-9587-01B3CD0BDC82}"/>
              </a:ext>
            </a:extLst>
          </p:cNvPr>
          <p:cNvSpPr txBox="1"/>
          <p:nvPr/>
        </p:nvSpPr>
        <p:spPr>
          <a:xfrm>
            <a:off x="9918120" y="425425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8B744F-E639-DD1B-0D23-8EC27B304ABF}"/>
              </a:ext>
            </a:extLst>
          </p:cNvPr>
          <p:cNvCxnSpPr>
            <a:cxnSpLocks/>
          </p:cNvCxnSpPr>
          <p:nvPr/>
        </p:nvCxnSpPr>
        <p:spPr>
          <a:xfrm flipV="1">
            <a:off x="1326203" y="3909848"/>
            <a:ext cx="1469549" cy="43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20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oal: avoid overfitting and improve robustness of plain autoencoder</a:t>
                </a:r>
                <a:endParaRPr lang="en-GB" sz="2600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learn to remove noise of distorted input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GB" sz="2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GB" sz="2600" dirty="0"/>
                  <a:t> </a:t>
                </a:r>
                <a:r>
                  <a:rPr lang="en-GB" sz="2600" dirty="0">
                    <a:sym typeface="Wingdings" pitchFamily="2" charset="2"/>
                  </a:rPr>
                  <a:t> restore original input </a:t>
                </a:r>
                <a14:m>
                  <m:oMath xmlns:m="http://schemas.openxmlformats.org/officeDocument/2006/math">
                    <m:r>
                      <a:rPr lang="en-US" sz="26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𝒙</m:t>
                    </m:r>
                  </m:oMath>
                </a14:m>
                <a:endParaRPr lang="en-GB" sz="2600" b="1" dirty="0"/>
              </a:p>
              <a:p>
                <a:pPr marL="0" indent="0">
                  <a:buNone/>
                </a:pPr>
                <a:endParaRPr lang="en-GB" sz="2600" dirty="0"/>
              </a:p>
              <a:p>
                <a:pPr marL="0" indent="0">
                  <a:buNone/>
                </a:pPr>
                <a:r>
                  <a:rPr lang="en-GB" sz="2600" dirty="0"/>
                  <a:t>s</a:t>
                </a:r>
                <a:r>
                  <a:rPr lang="en-DE" sz="2600" dirty="0"/>
                  <a:t>imilar to dropout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19BDFEA-082B-EBA1-7EF3-BC83E46464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053236" cy="3018235"/>
              </a:xfrm>
              <a:blipFill>
                <a:blip r:embed="rId2"/>
                <a:stretch>
                  <a:fillRect l="-2261" t="-376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009" y="1825625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484386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5CEBF-7E99-C6DC-6A1D-5F1445DD6D68}"/>
              </a:ext>
            </a:extLst>
          </p:cNvPr>
          <p:cNvSpPr txBox="1"/>
          <p:nvPr/>
        </p:nvSpPr>
        <p:spPr>
          <a:xfrm>
            <a:off x="838200" y="5156021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F1F1F"/>
                </a:solidFill>
              </a:rPr>
              <a:t>differences of diffusion models to typical denoising autoencoders: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no bottleneck (care about output here, not internal representation): </a:t>
            </a:r>
            <a:r>
              <a:rPr lang="en-GB" sz="2400" b="0" i="0" u="none" strike="noStrike" dirty="0">
                <a:solidFill>
                  <a:srgbClr val="1F1F1F"/>
                </a:solidFill>
                <a:effectLst/>
              </a:rPr>
              <a:t>latent space with high dimensionality (same as original data)</a:t>
            </a:r>
            <a:endParaRPr lang="en-DE" sz="2400" b="0" i="0" u="none" strike="noStrike" dirty="0">
              <a:solidFill>
                <a:srgbClr val="1F1F1F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1F1F1F"/>
                </a:solidFill>
              </a:rPr>
              <a:t>h</a:t>
            </a:r>
            <a:r>
              <a:rPr lang="en-DE" sz="2400" b="0" i="0" u="none" strike="noStrike" dirty="0">
                <a:solidFill>
                  <a:srgbClr val="1F1F1F"/>
                </a:solidFill>
                <a:effectLst/>
              </a:rPr>
              <a:t>andle many different noise levels with sing</a:t>
            </a:r>
            <a:r>
              <a:rPr lang="en-DE" sz="2400" dirty="0">
                <a:solidFill>
                  <a:srgbClr val="1F1F1F"/>
                </a:solidFill>
              </a:rPr>
              <a:t>le set of shared parameters</a:t>
            </a:r>
            <a:endParaRPr lang="en-GB" sz="2400" b="0" i="0" u="none" strike="noStrike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Latent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5" y="1935891"/>
            <a:ext cx="5544065" cy="4556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add noise to latent representation rather than raw data</a:t>
            </a:r>
          </a:p>
          <a:p>
            <a:pPr marL="0" indent="0">
              <a:buNone/>
            </a:pPr>
            <a:r>
              <a:rPr lang="en-DE" sz="2400" dirty="0">
                <a:sym typeface="Wingdings" pitchFamily="2" charset="2"/>
              </a:rPr>
              <a:t> </a:t>
            </a:r>
            <a:r>
              <a:rPr lang="en-GB" sz="2400" dirty="0">
                <a:sym typeface="Wingdings" pitchFamily="2" charset="2"/>
              </a:rPr>
              <a:t>s</a:t>
            </a:r>
            <a:r>
              <a:rPr lang="en-DE" sz="2400" dirty="0">
                <a:sym typeface="Wingdings" pitchFamily="2" charset="2"/>
              </a:rPr>
              <a:t>ignificant </a:t>
            </a:r>
            <a:r>
              <a:rPr lang="en-DE" sz="2400" dirty="0"/>
              <a:t>speedup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GB" sz="2400" dirty="0"/>
              <a:t>diffusion models highly flexible in terms of architecture: only require same input and output dimensionality </a:t>
            </a:r>
            <a:r>
              <a:rPr lang="en-GB" sz="2400" dirty="0">
                <a:sym typeface="Wingdings" pitchFamily="2" charset="2"/>
              </a:rPr>
              <a:t>(autoencoder-like)</a:t>
            </a:r>
            <a:endParaRPr lang="en-GB" sz="2400" dirty="0"/>
          </a:p>
          <a:p>
            <a:r>
              <a:rPr lang="en-GB" sz="2400" dirty="0">
                <a:sym typeface="Wingdings" pitchFamily="2" charset="2"/>
              </a:rPr>
              <a:t>often (convolutional) U-Net architectures</a:t>
            </a:r>
          </a:p>
          <a:p>
            <a:r>
              <a:rPr lang="en-GB" sz="2400" dirty="0">
                <a:sym typeface="Wingdings" pitchFamily="2" charset="2"/>
              </a:rPr>
              <a:t>but also (vision) transformers possible (e.g., </a:t>
            </a:r>
            <a:r>
              <a:rPr lang="en-GB" sz="2400" dirty="0" err="1">
                <a:sym typeface="Wingdings" pitchFamily="2" charset="2"/>
                <a:hlinkClick r:id="rId2"/>
              </a:rPr>
              <a:t>DiT</a:t>
            </a:r>
            <a:r>
              <a:rPr lang="en-GB" sz="2400" dirty="0">
                <a:sym typeface="Wingdings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B44E13C-5EA7-E6EF-3E60-D29BBBFB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120"/>
            <a:ext cx="6091629" cy="3028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658E11-0954-FED3-5164-2AE66059DE2D}"/>
              </a:ext>
            </a:extLst>
          </p:cNvPr>
          <p:cNvSpPr txBox="1"/>
          <p:nvPr/>
        </p:nvSpPr>
        <p:spPr>
          <a:xfrm>
            <a:off x="11504455" y="515501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1EE1D-EDEE-4B25-C319-124934372BEE}"/>
              </a:ext>
            </a:extLst>
          </p:cNvPr>
          <p:cNvSpPr txBox="1"/>
          <p:nvPr/>
        </p:nvSpPr>
        <p:spPr>
          <a:xfrm>
            <a:off x="6870584" y="5544574"/>
            <a:ext cx="5058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u</a:t>
            </a:r>
            <a:r>
              <a:rPr lang="en-GB" sz="1800" dirty="0"/>
              <a:t>se of </a:t>
            </a:r>
            <a:r>
              <a:rPr lang="en-DE" sz="1800" dirty="0"/>
              <a:t>attention </a:t>
            </a:r>
            <a:r>
              <a:rPr lang="en-GB" sz="1800" dirty="0"/>
              <a:t>mechanism for</a:t>
            </a:r>
            <a:r>
              <a:rPr lang="en-DE" sz="1800" dirty="0"/>
              <a:t> flexible conditioning</a:t>
            </a:r>
            <a:endParaRPr lang="en-GB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161D3-E225-F22E-3D78-2F617FA6D8A8}"/>
              </a:ext>
            </a:extLst>
          </p:cNvPr>
          <p:cNvSpPr txBox="1"/>
          <p:nvPr/>
        </p:nvSpPr>
        <p:spPr>
          <a:xfrm>
            <a:off x="8330513" y="915972"/>
            <a:ext cx="3303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ym typeface="Wingdings" pitchFamily="2" charset="2"/>
              </a:rPr>
              <a:t>skip connections between layers operating at the same scale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B70CA2-236C-A4A2-92A0-896F81C7420F}"/>
              </a:ext>
            </a:extLst>
          </p:cNvPr>
          <p:cNvCxnSpPr>
            <a:stCxn id="9" idx="2"/>
          </p:cNvCxnSpPr>
          <p:nvPr/>
        </p:nvCxnSpPr>
        <p:spPr>
          <a:xfrm flipH="1">
            <a:off x="9292281" y="1562303"/>
            <a:ext cx="689919" cy="1642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Conditioned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55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E6C-8BD6-0202-EFDD-FFC3CC68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Conditional GANs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as discussed s</a:t>
                </a:r>
                <a:r>
                  <a:rPr lang="en-DE" sz="2600" dirty="0"/>
                  <a:t>o far, generative methods give no control over what kind of data is generated (limited usability)</a:t>
                </a: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 </a:t>
                </a:r>
                <a:r>
                  <a:rPr lang="en-GB" sz="2600" dirty="0">
                    <a:sym typeface="Wingdings" pitchFamily="2" charset="2"/>
                  </a:rPr>
                  <a:t>n</a:t>
                </a:r>
                <a:r>
                  <a:rPr lang="en-DE" sz="2600" dirty="0">
                    <a:sym typeface="Wingdings" pitchFamily="2" charset="2"/>
                  </a:rPr>
                  <a:t>eed for conditional approach (</a:t>
                </a:r>
                <a:r>
                  <a:rPr lang="en-DE" sz="2600" dirty="0"/>
                  <a:t>e.g., conditioning on describing text)</a:t>
                </a:r>
              </a:p>
              <a:p>
                <a:pPr marL="0" indent="0">
                  <a:buNone/>
                </a:pP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/>
                  <a:t>example</a:t>
                </a:r>
                <a:r>
                  <a:rPr lang="en-DE" sz="2600" dirty="0"/>
                  <a:t> GANs:</a:t>
                </a:r>
              </a:p>
              <a:p>
                <a:pPr marL="0" indent="0">
                  <a:buNone/>
                </a:pPr>
                <a:r>
                  <a:rPr lang="en-GB" sz="2600" dirty="0"/>
                  <a:t>transform</a:t>
                </a:r>
                <a:r>
                  <a:rPr lang="en-DE" sz="2600" dirty="0"/>
                  <a:t> usual GAN </a:t>
                </a:r>
                <a:r>
                  <a:rPr lang="en-GB" sz="2600" dirty="0"/>
                  <a:t>to</a:t>
                </a:r>
                <a:r>
                  <a:rPr lang="en-DE" sz="2600" dirty="0"/>
                  <a:t> conditional model by feeding extra information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DE" sz="2600" dirty="0"/>
                  <a:t> (e.g., class labels) as additional input layer into both generator and discriminator</a:t>
                </a: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3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3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d>
                                <m:dPr>
                                  <m:ctrlP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23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  <m:r>
                        <a:rPr lang="en-US" sz="23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3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3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3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23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3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3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sz="23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30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3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3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sz="23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GB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300" i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sSub>
                                        <m:sSubPr>
                                          <m:ctrlP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3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DE" sz="2300" dirty="0"/>
              </a:p>
              <a:p>
                <a:pPr marL="0" indent="0">
                  <a:buNone/>
                </a:pPr>
                <a:endParaRPr lang="en-DE" dirty="0"/>
              </a:p>
              <a:p>
                <a:pPr marL="0" indent="0">
                  <a:buNone/>
                </a:pP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02A28-8197-CC64-2D39-F469952550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604166" cy="4351338"/>
              </a:xfrm>
              <a:blipFill>
                <a:blip r:embed="rId2"/>
                <a:stretch>
                  <a:fillRect l="-1443" t="-2801" r="-16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8BC1-0244-2945-4966-CADA9E2E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36</a:t>
            </a:fld>
            <a:endParaRPr lang="en-DE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B162B071-E858-1AB3-B5ED-0D8A9AFFC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366" y="2549871"/>
            <a:ext cx="3749634" cy="3196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FC0D2-BF79-EAFF-62F9-E90203174278}"/>
              </a:ext>
            </a:extLst>
          </p:cNvPr>
          <p:cNvSpPr txBox="1"/>
          <p:nvPr/>
        </p:nvSpPr>
        <p:spPr>
          <a:xfrm>
            <a:off x="11659482" y="574605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11645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9511-7D6D-3534-0C17-428D0D6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Guided Diffusion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ways to condition on class information in diffusion process:</a:t>
                </a:r>
              </a:p>
              <a:p>
                <a:r>
                  <a:rPr lang="en-GB" sz="2600" dirty="0"/>
                  <a:t>classifier guidance: perturbation of class-conditional diffusion model by separately trained classifier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6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GB" sz="26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b="1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𝝁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800" b="0" i="1" smtClean="0">
                        <a:solidFill>
                          <a:srgbClr val="1F1F1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i="1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sz="1800" b="0" i="1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rgbClr val="1F1F1F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solidFill>
                                  <a:srgbClr val="1F1F1F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1F1F1F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GB" sz="1800" dirty="0"/>
              </a:p>
              <a:p>
                <a:pPr lvl="1"/>
                <a:r>
                  <a:rPr lang="en-GB" sz="1800" dirty="0"/>
                  <a:t>guidance can also be free-form text, e.g., from </a:t>
                </a:r>
                <a:r>
                  <a:rPr lang="en-GB" sz="1800" dirty="0">
                    <a:hlinkClick r:id="rId2"/>
                  </a:rPr>
                  <a:t>CLIP</a:t>
                </a:r>
                <a:r>
                  <a:rPr lang="en-GB" sz="1800" dirty="0"/>
                  <a:t> model</a:t>
                </a:r>
              </a:p>
              <a:p>
                <a:r>
                  <a:rPr lang="en-GB" sz="2600" dirty="0"/>
                  <a:t>c</a:t>
                </a:r>
                <a:r>
                  <a:rPr lang="en-DE" sz="2600" dirty="0"/>
                  <a:t>lassifier-free guidance: randomly replace label in class-conditional diffusion model with null label during training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rgbClr val="1F1F1F"/>
                    </a:solidFill>
                  </a:rPr>
                  <a:t>extrapolate in direction of conditioned model during sampling: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b="1" i="1" smtClean="0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</m:acc>
                        </m:e>
                        <m:sub>
                          <m: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𝝐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rgbClr val="1F1F1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800" b="0" i="1" smtClean="0">
                              <a:solidFill>
                                <a:srgbClr val="1F1F1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𝝐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b="1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rgbClr val="1F1F1F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800" i="1">
                                  <a:solidFill>
                                    <a:srgbClr val="1F1F1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1800" dirty="0"/>
              </a:p>
              <a:p>
                <a:pPr marL="457200" lvl="1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B49C38-B507-045D-9037-8843040547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01076" cy="4351338"/>
              </a:xfrm>
              <a:blipFill>
                <a:blip r:embed="rId3"/>
                <a:stretch>
                  <a:fillRect l="-1758" t="-2616" r="-19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38DD-8B97-1117-544D-D3F0E6B6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37</a:t>
            </a:fld>
            <a:endParaRPr lang="en-DE"/>
          </a:p>
        </p:txBody>
      </p:sp>
      <p:pic>
        <p:nvPicPr>
          <p:cNvPr id="6" name="Picture 5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95D40179-064C-4872-9F25-65150DB6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276" y="3604155"/>
            <a:ext cx="4852724" cy="2449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24F7F-68BA-7E62-3D89-2547608776A3}"/>
              </a:ext>
            </a:extLst>
          </p:cNvPr>
          <p:cNvSpPr txBox="1"/>
          <p:nvPr/>
        </p:nvSpPr>
        <p:spPr>
          <a:xfrm>
            <a:off x="8536199" y="600402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“Pembroke Welsh corgi”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099228-B41B-679F-10DD-6FA83A1E7CDB}"/>
              </a:ext>
            </a:extLst>
          </p:cNvPr>
          <p:cNvSpPr txBox="1"/>
          <p:nvPr/>
        </p:nvSpPr>
        <p:spPr>
          <a:xfrm>
            <a:off x="11659482" y="618611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B54D3-0128-5735-1274-4B0FBDE8347D}"/>
              </a:ext>
            </a:extLst>
          </p:cNvPr>
          <p:cNvSpPr txBox="1"/>
          <p:nvPr/>
        </p:nvSpPr>
        <p:spPr>
          <a:xfrm>
            <a:off x="0" y="6222179"/>
            <a:ext cx="4288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</a:t>
            </a:r>
            <a:r>
              <a:rPr lang="en-DE" dirty="0"/>
              <a:t>uidance scale: hyperparameter for tradeoff between sample quality and diversity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0DE8A-F20F-717B-40B8-2B6456193B16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5797227"/>
            <a:ext cx="1576551" cy="42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1C2F16-9E4F-4FB2-02D4-5DBF8CB8A50F}"/>
              </a:ext>
            </a:extLst>
          </p:cNvPr>
          <p:cNvCxnSpPr>
            <a:stCxn id="5" idx="0"/>
          </p:cNvCxnSpPr>
          <p:nvPr/>
        </p:nvCxnSpPr>
        <p:spPr>
          <a:xfrm flipV="1">
            <a:off x="2144111" y="3867807"/>
            <a:ext cx="1786758" cy="235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0C37F4A-CDC2-B5A1-FF54-356393037F58}"/>
              </a:ext>
            </a:extLst>
          </p:cNvPr>
          <p:cNvSpPr txBox="1"/>
          <p:nvPr/>
        </p:nvSpPr>
        <p:spPr>
          <a:xfrm>
            <a:off x="7792049" y="1825625"/>
            <a:ext cx="3594538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 err="1"/>
              <a:t>tradeoff</a:t>
            </a:r>
            <a:r>
              <a:rPr lang="en-GB" sz="2600" dirty="0"/>
              <a:t> between diversity (unconditioned) and fidelity</a:t>
            </a:r>
            <a:r>
              <a:rPr lang="en-DE" sz="2600" dirty="0"/>
              <a:t> (guidance)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2692-1FC5-ED37-8613-EE701AB48B6E}"/>
              </a:ext>
            </a:extLst>
          </p:cNvPr>
          <p:cNvSpPr txBox="1"/>
          <p:nvPr/>
        </p:nvSpPr>
        <p:spPr>
          <a:xfrm>
            <a:off x="7434869" y="381575"/>
            <a:ext cx="356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similar idea as </a:t>
            </a:r>
            <a:r>
              <a:rPr lang="en-GB" dirty="0" err="1"/>
              <a:t>softmax</a:t>
            </a:r>
            <a:r>
              <a:rPr lang="en-GB" dirty="0"/>
              <a:t> temperature in auto-regressive LLMs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8B383A-D1BB-4102-CF01-78F12A366AE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9214973" y="1027906"/>
            <a:ext cx="374345" cy="797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16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Text-to-Image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10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/>
              <a:t>plenty of </a:t>
            </a:r>
            <a:r>
              <a:rPr lang="en-GB" sz="2600" dirty="0"/>
              <a:t>applications</a:t>
            </a:r>
            <a:r>
              <a:rPr lang="en-DE" sz="2600" dirty="0"/>
              <a:t>:</a:t>
            </a:r>
            <a:r>
              <a:rPr lang="en-GB" sz="2600" dirty="0"/>
              <a:t> </a:t>
            </a:r>
            <a:r>
              <a:rPr lang="en-DE" sz="2600" dirty="0">
                <a:hlinkClick r:id="rId2"/>
              </a:rPr>
              <a:t>DALL-E 2</a:t>
            </a:r>
            <a:r>
              <a:rPr lang="en-DE" sz="2600" dirty="0"/>
              <a:t>, </a:t>
            </a:r>
            <a:r>
              <a:rPr lang="en-DE" sz="2600" dirty="0">
                <a:hlinkClick r:id="rId3"/>
              </a:rPr>
              <a:t>Stable Diffusion</a:t>
            </a:r>
            <a:r>
              <a:rPr lang="en-DE" sz="2600" dirty="0"/>
              <a:t>, </a:t>
            </a:r>
            <a:r>
              <a:rPr lang="en-DE" sz="2600" dirty="0">
                <a:hlinkClick r:id="rId4"/>
              </a:rPr>
              <a:t>ImageGen</a:t>
            </a:r>
            <a:r>
              <a:rPr lang="en-DE" sz="2600" dirty="0"/>
              <a:t>, </a:t>
            </a:r>
            <a:r>
              <a:rPr lang="en-GB" sz="2600" dirty="0" err="1">
                <a:hlinkClick r:id="rId5"/>
              </a:rPr>
              <a:t>Midjourney</a:t>
            </a:r>
            <a:r>
              <a:rPr lang="en-GB" sz="2600" dirty="0"/>
              <a:t>, </a:t>
            </a:r>
            <a:r>
              <a:rPr lang="en-DE" sz="2600" dirty="0"/>
              <a:t>...</a:t>
            </a:r>
            <a:endParaRPr lang="en-DE" sz="2600" dirty="0">
              <a:hlinkClick r:id="rId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a</a:t>
            </a:r>
            <a:r>
              <a:rPr lang="en-DE" sz="2600" dirty="0"/>
              <a:t>lso text-to-speech (e.g., </a:t>
            </a:r>
            <a:r>
              <a:rPr lang="en-DE" sz="2600" dirty="0">
                <a:hlinkClick r:id="rId6"/>
              </a:rPr>
              <a:t>VALL-E</a:t>
            </a:r>
            <a:r>
              <a:rPr lang="en-DE" sz="2600" dirty="0"/>
              <a:t>), text-to-video (e.g., </a:t>
            </a:r>
            <a:r>
              <a:rPr lang="en-DE" sz="2600" dirty="0">
                <a:hlinkClick r:id="rId7"/>
              </a:rPr>
              <a:t>Make-A-Video</a:t>
            </a:r>
            <a:r>
              <a:rPr lang="en-DE" sz="2600" dirty="0"/>
              <a:t>), ...</a:t>
            </a:r>
            <a:endParaRPr lang="en-DE" sz="2600" dirty="0">
              <a:hlinkClick r:id="rId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38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1880" y="3514255"/>
            <a:ext cx="3142784" cy="2947938"/>
          </a:xfrm>
          <a:prstGeom prst="rect">
            <a:avLst/>
          </a:prstGeom>
        </p:spPr>
      </p:pic>
      <p:pic>
        <p:nvPicPr>
          <p:cNvPr id="7" name="Picture 6" descr="A picture containing text, sky, grass, outdoor&#10;&#10;Description automatically generated">
            <a:extLst>
              <a:ext uri="{FF2B5EF4-FFF2-40B4-BE49-F238E27FC236}">
                <a16:creationId xmlns:a16="http://schemas.microsoft.com/office/drawing/2014/main" id="{4B18006F-8781-9901-F623-4B1DB6FE8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6213" y="3925540"/>
            <a:ext cx="4488773" cy="25366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70BA1-E5B4-669D-A1A3-CAB40040A785}"/>
              </a:ext>
            </a:extLst>
          </p:cNvPr>
          <p:cNvSpPr txBox="1"/>
          <p:nvPr/>
        </p:nvSpPr>
        <p:spPr>
          <a:xfrm>
            <a:off x="10089733" y="621722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10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20320-0FCF-FED4-EF7E-EB500AE613AA}"/>
              </a:ext>
            </a:extLst>
          </p:cNvPr>
          <p:cNvSpPr txBox="1"/>
          <p:nvPr/>
        </p:nvSpPr>
        <p:spPr>
          <a:xfrm>
            <a:off x="7195529" y="3556208"/>
            <a:ext cx="2830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800" dirty="0"/>
              <a:t>inpainting </a:t>
            </a:r>
            <a:r>
              <a:rPr lang="en-DE" sz="1800" dirty="0"/>
              <a:t>example</a:t>
            </a:r>
            <a:r>
              <a:rPr lang="en-GB" sz="1800" dirty="0"/>
              <a:t> (</a:t>
            </a:r>
            <a:r>
              <a:rPr lang="en-DE" dirty="0">
                <a:hlinkClick r:id="rId10"/>
              </a:rPr>
              <a:t>GLIDE </a:t>
            </a:r>
            <a:r>
              <a:rPr lang="en-GB" sz="1800" dirty="0"/>
              <a:t>)</a:t>
            </a:r>
            <a:r>
              <a:rPr lang="en-DE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45CE5-3E14-47F7-6340-B21AEA97409E}"/>
              </a:ext>
            </a:extLst>
          </p:cNvPr>
          <p:cNvSpPr txBox="1"/>
          <p:nvPr/>
        </p:nvSpPr>
        <p:spPr>
          <a:xfrm>
            <a:off x="176616" y="4547535"/>
            <a:ext cx="237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w</a:t>
            </a:r>
            <a:r>
              <a:rPr lang="en-DE" sz="1800" dirty="0"/>
              <a:t>eb app for Stable Diffusion: </a:t>
            </a:r>
            <a:r>
              <a:rPr lang="en-DE" sz="1800" dirty="0">
                <a:hlinkClick r:id="rId11"/>
              </a:rPr>
              <a:t>DreamStudio</a:t>
            </a:r>
            <a:endParaRPr lang="en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17507-D761-CA83-1D8D-316436E606AE}"/>
              </a:ext>
            </a:extLst>
          </p:cNvPr>
          <p:cNvSpPr txBox="1"/>
          <p:nvPr/>
        </p:nvSpPr>
        <p:spPr>
          <a:xfrm>
            <a:off x="5667598" y="6462193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BCB8D9-40AF-6B02-BCA1-0F97D6147941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819135" y="6462193"/>
            <a:ext cx="848463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244E16-9ADC-97E5-3A15-E40F69DE6782}"/>
              </a:ext>
            </a:extLst>
          </p:cNvPr>
          <p:cNvCxnSpPr>
            <a:stCxn id="11" idx="3"/>
          </p:cNvCxnSpPr>
          <p:nvPr/>
        </p:nvCxnSpPr>
        <p:spPr>
          <a:xfrm flipV="1">
            <a:off x="6554444" y="6400802"/>
            <a:ext cx="1205599" cy="24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normalizing flows</a:t>
            </a:r>
            <a:endParaRPr lang="en-GB" dirty="0">
              <a:hlinkClick r:id="rId4"/>
            </a:endParaRPr>
          </a:p>
          <a:p>
            <a:r>
              <a:rPr lang="en-GB" dirty="0">
                <a:hlinkClick r:id="rId4"/>
              </a:rPr>
              <a:t>GAN</a:t>
            </a:r>
            <a:endParaRPr lang="en-GB" dirty="0"/>
          </a:p>
          <a:p>
            <a:r>
              <a:rPr lang="en-GB" dirty="0">
                <a:hlinkClick r:id="rId5"/>
              </a:rPr>
              <a:t>d</a:t>
            </a:r>
            <a:r>
              <a:rPr lang="en-DE" dirty="0">
                <a:hlinkClick r:id="rId5"/>
              </a:rPr>
              <a:t>enoising diffusion</a:t>
            </a:r>
            <a:r>
              <a:rPr lang="en-DE" dirty="0"/>
              <a:t>, </a:t>
            </a:r>
            <a:r>
              <a:rPr lang="en-GB" dirty="0">
                <a:hlinkClick r:id="rId6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105" y="183764"/>
            <a:ext cx="5291782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101" y="1408671"/>
            <a:ext cx="5232580" cy="513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complex systems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difficult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foresee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consciousness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humans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ay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have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occur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as emergent capabilities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(But that does not mean the same will happen with AI.)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ideas for paths toward general intelligence: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small-world/scale-free networks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(or probability distribution for regression)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573" t="-26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/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ym typeface="Wingdings" panose="05000000000000000000" pitchFamily="2" charset="2"/>
                  </a:rPr>
                  <a:t>or just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b="1" dirty="0">
                    <a:sym typeface="Wingdings" panose="05000000000000000000" pitchFamily="2" charset="2"/>
                  </a:rPr>
                  <a:t> </a:t>
                </a:r>
                <a:r>
                  <a:rPr lang="en-GB" sz="2400" dirty="0">
                    <a:sym typeface="Wingdings" panose="05000000000000000000" pitchFamily="2" charset="2"/>
                  </a:rPr>
                  <a:t></a:t>
                </a:r>
                <a:r>
                  <a:rPr lang="en-GB" sz="2400" dirty="0"/>
                  <a:t> unsupervised (or self-supervised) learning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514793-A46F-4635-1685-0F3C94B52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3225" y="1602021"/>
                <a:ext cx="3836187" cy="830997"/>
              </a:xfrm>
              <a:prstGeom prst="rect">
                <a:avLst/>
              </a:prstGeom>
              <a:blipFill>
                <a:blip r:embed="rId5"/>
                <a:stretch>
                  <a:fillRect l="-2219" t="-5797" r="-3011" b="-152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8DE933-089C-9A32-0426-4484C5822AEB}"/>
              </a:ext>
            </a:extLst>
          </p:cNvPr>
          <p:cNvCxnSpPr>
            <a:stCxn id="5" idx="1"/>
          </p:cNvCxnSpPr>
          <p:nvPr/>
        </p:nvCxnSpPr>
        <p:spPr>
          <a:xfrm flipH="1">
            <a:off x="1887523" y="2017520"/>
            <a:ext cx="5745702" cy="20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code like SQL or Python,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F39-9467-B333-1259-3CBFC52F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2441-554B-689D-A479-F2B3DED87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Depending on the application, there are currently two dominant approaches for generative AI: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text generation: LLMs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synthesis: diffusion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2AD4F-CAEB-0CD7-F23C-A3F1B83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EA844-D84E-46D3-B34D-D5A70E978F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8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13361</TotalTime>
  <Words>2326</Words>
  <Application>Microsoft Office PowerPoint</Application>
  <PresentationFormat>Widescreen</PresentationFormat>
  <Paragraphs>355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Generative AI</vt:lpstr>
      <vt:lpstr>Image Synthesis</vt:lpstr>
      <vt:lpstr>Different Types of Generative Models</vt:lpstr>
      <vt:lpstr>Generative Adversarial Networks (GAN)</vt:lpstr>
      <vt:lpstr>Indirect Training via Discriminator</vt:lpstr>
      <vt:lpstr>Formulation</vt:lpstr>
      <vt:lpstr>Properties</vt:lpstr>
      <vt:lpstr>Variational Autoencoders (VAE)</vt:lpstr>
      <vt:lpstr>Recap: Autoencoder</vt:lpstr>
      <vt:lpstr>Autoencoder Architecture for Generative Tasks </vt:lpstr>
      <vt:lpstr>Encoder and Decoder Networks</vt:lpstr>
      <vt:lpstr>VAE Loss: ELBO</vt:lpstr>
      <vt:lpstr>Reparameterization Trick</vt:lpstr>
      <vt:lpstr>Gaussian Approximation</vt:lpstr>
      <vt:lpstr>Flow-Based Methods</vt:lpstr>
      <vt:lpstr>Normalizing Flows</vt:lpstr>
      <vt:lpstr>Usage in Generative Models</vt:lpstr>
      <vt:lpstr>Invertible Neural Networks</vt:lpstr>
      <vt:lpstr>Diffusion Models</vt:lpstr>
      <vt:lpstr>Idea</vt:lpstr>
      <vt:lpstr>Forward Process</vt:lpstr>
      <vt:lpstr>Reparametrization</vt:lpstr>
      <vt:lpstr>Reverse Process</vt:lpstr>
      <vt:lpstr>Noise Prediction</vt:lpstr>
      <vt:lpstr>Denoising Autoencoder</vt:lpstr>
      <vt:lpstr>Latent Diffusion Model</vt:lpstr>
      <vt:lpstr>Conditioned Generation</vt:lpstr>
      <vt:lpstr>Conditional GANs</vt:lpstr>
      <vt:lpstr>Guided Diffusion</vt:lpstr>
      <vt:lpstr>Text-to-Image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Models</dc:title>
  <dc:creator>Felix Wick</dc:creator>
  <cp:lastModifiedBy>Wick, Felix</cp:lastModifiedBy>
  <cp:revision>196</cp:revision>
  <dcterms:created xsi:type="dcterms:W3CDTF">2022-07-19T12:00:00Z</dcterms:created>
  <dcterms:modified xsi:type="dcterms:W3CDTF">2024-01-12T18:25:22Z</dcterms:modified>
</cp:coreProperties>
</file>

<file path=docProps/thumbnail.jpeg>
</file>